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0"/>
  </p:notesMasterIdLst>
  <p:handoutMasterIdLst>
    <p:handoutMasterId r:id="rId31"/>
  </p:handoutMasterIdLst>
  <p:sldIdLst>
    <p:sldId id="256" r:id="rId3"/>
    <p:sldId id="383" r:id="rId4"/>
    <p:sldId id="300" r:id="rId5"/>
    <p:sldId id="309" r:id="rId6"/>
    <p:sldId id="386" r:id="rId7"/>
    <p:sldId id="384" r:id="rId8"/>
    <p:sldId id="387" r:id="rId9"/>
    <p:sldId id="396" r:id="rId10"/>
    <p:sldId id="401" r:id="rId11"/>
    <p:sldId id="391" r:id="rId12"/>
    <p:sldId id="339" r:id="rId13"/>
    <p:sldId id="350" r:id="rId14"/>
    <p:sldId id="294" r:id="rId15"/>
    <p:sldId id="345" r:id="rId16"/>
    <p:sldId id="392" r:id="rId17"/>
    <p:sldId id="393" r:id="rId18"/>
    <p:sldId id="406" r:id="rId19"/>
    <p:sldId id="371" r:id="rId20"/>
    <p:sldId id="394" r:id="rId21"/>
    <p:sldId id="395" r:id="rId22"/>
    <p:sldId id="399" r:id="rId23"/>
    <p:sldId id="374" r:id="rId24"/>
    <p:sldId id="405" r:id="rId25"/>
    <p:sldId id="400" r:id="rId26"/>
    <p:sldId id="402" r:id="rId27"/>
    <p:sldId id="403" r:id="rId28"/>
    <p:sldId id="40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FFFF66"/>
    <a:srgbClr val="9BE39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6362" autoAdjust="0"/>
  </p:normalViewPr>
  <p:slideViewPr>
    <p:cSldViewPr>
      <p:cViewPr varScale="1">
        <p:scale>
          <a:sx n="51" d="100"/>
          <a:sy n="51" d="100"/>
        </p:scale>
        <p:origin x="116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D426C-3205-47A5-8EA2-0B6CB8008A07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0A250-ACF2-4CD7-9810-017000F48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1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9EC8-1C79-4C70-954D-0697C0A4E5FC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57AFF-DB81-4C27-9C7D-7E39D6403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4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Shallow </a:t>
            </a:r>
            <a:r>
              <a:rPr lang="en-US" dirty="0" smtClean="0">
                <a:sym typeface="Wingdings" panose="05000000000000000000" pitchFamily="2" charset="2"/>
              </a:rPr>
              <a:t> annual recharge can be extracted and not much more;</a:t>
            </a:r>
            <a:r>
              <a:rPr lang="en-US" baseline="0" dirty="0" smtClean="0">
                <a:sym typeface="Wingdings" panose="05000000000000000000" pitchFamily="2" charset="2"/>
              </a:rPr>
              <a:t> i.e., not mining fossil GW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8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Cone of depression.  Greater drawdown</a:t>
            </a:r>
            <a:r>
              <a:rPr lang="en-US" dirty="0" smtClean="0">
                <a:sym typeface="Wingdings" panose="05000000000000000000" pitchFamily="2" charset="2"/>
              </a:rPr>
              <a:t> lower</a:t>
            </a:r>
            <a:r>
              <a:rPr lang="en-US" baseline="0" dirty="0" smtClean="0">
                <a:sym typeface="Wingdings" panose="05000000000000000000" pitchFamily="2" charset="2"/>
              </a:rPr>
              <a:t> yield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2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4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Borewell</a:t>
            </a:r>
            <a:r>
              <a:rPr lang="en-US" baseline="0" dirty="0" smtClean="0"/>
              <a:t> revolution started earlier in Punj.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2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7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appease agricultural constituencies</a:t>
            </a:r>
            <a:r>
              <a:rPr lang="en-US" baseline="0" dirty="0" smtClean="0"/>
              <a:t>, electricity in AP, as in many states,</a:t>
            </a:r>
            <a:r>
              <a:rPr lang="en-US" dirty="0" smtClean="0"/>
              <a:t> has over time become free</a:t>
            </a:r>
            <a:r>
              <a:rPr lang="en-US" baseline="0" dirty="0" smtClean="0"/>
              <a:t> of 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A57AFF-DB81-4C27-9C7D-7E39D64034EE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6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891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7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21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5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26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55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60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57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59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66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45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84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7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6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74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9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FF4D649-E28D-4052-B936-7176E08D5D18}" type="datetimeFigureOut">
              <a:rPr lang="en-US" smtClean="0"/>
              <a:pPr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CF298102-E8E6-4FFD-A6FC-E3F61F2955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71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DFE45-9E64-4AD6-9898-2B0F55306F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0A6A1-47A4-4584-B5EE-82E1F8555B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hidden treasure: Groundwater in </a:t>
            </a:r>
            <a:r>
              <a:rPr lang="en-US" dirty="0" err="1" smtClean="0"/>
              <a:t>india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762250" cy="14630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World Bank</a:t>
            </a:r>
          </a:p>
          <a:p>
            <a:r>
              <a:rPr lang="en-US" dirty="0" smtClean="0"/>
              <a:t>Global Water Practice (GW Team):</a:t>
            </a:r>
          </a:p>
          <a:p>
            <a:r>
              <a:rPr lang="en-US" dirty="0" err="1" smtClean="0"/>
              <a:t>Param</a:t>
            </a:r>
            <a:r>
              <a:rPr lang="en-US" dirty="0" smtClean="0"/>
              <a:t> Iyer, Bill Young, Anju Gaur, Hanan Jacoby</a:t>
            </a:r>
            <a:r>
              <a:rPr lang="en-US" smtClean="0"/>
              <a:t>, Rafik </a:t>
            </a:r>
            <a:r>
              <a:rPr lang="en-US" dirty="0" smtClean="0"/>
              <a:t>Hirji, Richard Damania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7772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7895915" cy="1499616"/>
          </a:xfrm>
        </p:spPr>
        <p:txBody>
          <a:bodyPr/>
          <a:lstStyle/>
          <a:p>
            <a:r>
              <a:rPr lang="en-US" dirty="0" smtClean="0"/>
              <a:t>Too much drilling </a:t>
            </a:r>
            <a:r>
              <a:rPr lang="en-US" dirty="0" smtClean="0">
                <a:latin typeface="Calibri" panose="020F0502020204030204" pitchFamily="34" charset="0"/>
              </a:rPr>
              <a:t>→</a:t>
            </a:r>
            <a:r>
              <a:rPr lang="en-US" dirty="0" smtClean="0"/>
              <a:t>Well clustering </a:t>
            </a:r>
            <a:r>
              <a:rPr lang="en-US" dirty="0" smtClean="0">
                <a:latin typeface="Calibri" panose="020F0502020204030204" pitchFamily="34" charset="0"/>
              </a:rPr>
              <a:t>→</a:t>
            </a:r>
            <a:r>
              <a:rPr lang="en-US" dirty="0" smtClean="0"/>
              <a:t> cone of depression </a:t>
            </a:r>
            <a:endParaRPr lang="en-US" dirty="0"/>
          </a:p>
        </p:txBody>
      </p:sp>
      <p:pic>
        <p:nvPicPr>
          <p:cNvPr id="5" name="Picture 4" descr="Groundwat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03360"/>
            <a:ext cx="39624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Groundwat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17531"/>
            <a:ext cx="4419600" cy="33862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17406" y="6005899"/>
            <a:ext cx="1846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E2B21"/>
                </a:solidFill>
              </a:rPr>
              <a:t>Deeper is better</a:t>
            </a:r>
            <a:endParaRPr lang="en-US" dirty="0">
              <a:solidFill>
                <a:srgbClr val="2E2B2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800" y="6018636"/>
            <a:ext cx="1752600" cy="356595"/>
          </a:xfrm>
          <a:prstGeom prst="roundRect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6378011" y="6080936"/>
            <a:ext cx="304800" cy="21925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4400" y="2270661"/>
                <a:ext cx="5105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2E2B21"/>
                    </a:solidFill>
                  </a:rPr>
                  <a:t>total discharge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2E2B2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sz="2400" dirty="0" smtClean="0">
                    <a:solidFill>
                      <a:srgbClr val="2E2B21"/>
                    </a:solidFill>
                  </a:rPr>
                  <a:t> twice individual discharge</a:t>
                </a:r>
                <a:endParaRPr lang="en-US" sz="2400" dirty="0">
                  <a:solidFill>
                    <a:srgbClr val="2E2B2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70661"/>
                <a:ext cx="5105400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790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914400" y="2240459"/>
            <a:ext cx="5334000" cy="959942"/>
          </a:xfrm>
          <a:prstGeom prst="roundRect">
            <a:avLst/>
          </a:prstGeom>
          <a:noFill/>
          <a:ln w="222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Drilling deeper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AP sample survey of 2400 borewells in 144 villages.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C00000"/>
                </a:solidFill>
              </a:rPr>
              <a:t>Recently sunk </a:t>
            </a:r>
            <a:r>
              <a:rPr lang="en-US" sz="2800" b="1" dirty="0" err="1" smtClean="0">
                <a:solidFill>
                  <a:srgbClr val="C00000"/>
                </a:solidFill>
              </a:rPr>
              <a:t>borewells</a:t>
            </a:r>
            <a:r>
              <a:rPr lang="en-US" sz="2800" b="1" dirty="0" smtClean="0">
                <a:solidFill>
                  <a:srgbClr val="C00000"/>
                </a:solidFill>
              </a:rPr>
              <a:t>  deeper.  Trend is </a:t>
            </a:r>
            <a:r>
              <a:rPr lang="en-US" sz="2800" b="1" dirty="0" smtClean="0">
                <a:solidFill>
                  <a:srgbClr val="C00000"/>
                </a:solidFill>
              </a:rPr>
              <a:t>accelerating…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Deeper wells more costly</a:t>
            </a:r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41723684"/>
              </p:ext>
            </p:extLst>
          </p:nvPr>
        </p:nvGraphicFramePr>
        <p:xfrm>
          <a:off x="4334256" y="1828800"/>
          <a:ext cx="469749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8" name="Acrobat Document" r:id="rId4" imgW="3771698" imgH="2743166" progId="AcroExch.Document.11">
                  <p:embed/>
                </p:oleObj>
              </mc:Choice>
              <mc:Fallback>
                <p:oleObj name="Acrobat Document" r:id="rId4" imgW="3771698" imgH="274316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4256" y="1828800"/>
                        <a:ext cx="4697496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21646" y="231760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Wells much deeper over time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67600" y="2763137"/>
            <a:ext cx="768646" cy="336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6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And Older wells failing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245898"/>
              </p:ext>
            </p:extLst>
          </p:nvPr>
        </p:nvGraphicFramePr>
        <p:xfrm>
          <a:off x="533400" y="1918828"/>
          <a:ext cx="6645275" cy="483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" name="Acrobat Document" r:id="rId3" imgW="3771866" imgH="2743200" progId="AcroExch.Document.11">
                  <p:embed/>
                </p:oleObj>
              </mc:Choice>
              <mc:Fallback>
                <p:oleObj name="Acrobat Document" r:id="rId3" imgW="3771866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918828"/>
                        <a:ext cx="6645275" cy="483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9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8573"/>
            <a:ext cx="7290054" cy="1499616"/>
          </a:xfrm>
        </p:spPr>
        <p:txBody>
          <a:bodyPr/>
          <a:lstStyle/>
          <a:p>
            <a:r>
              <a:rPr lang="en-US" b="1" dirty="0" smtClean="0"/>
              <a:t>Copy cat effects:  </a:t>
            </a:r>
            <a:r>
              <a:rPr lang="en-US" b="1" dirty="0" err="1" smtClean="0"/>
              <a:t>Borewell</a:t>
            </a:r>
            <a:r>
              <a:rPr lang="en-US" b="1" dirty="0" smtClean="0"/>
              <a:t> Clustering</a:t>
            </a:r>
            <a:endParaRPr lang="en-US" sz="2400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63774"/>
              </p:ext>
            </p:extLst>
          </p:nvPr>
        </p:nvGraphicFramePr>
        <p:xfrm>
          <a:off x="1143000" y="1918828"/>
          <a:ext cx="6035675" cy="4389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" name="Acrobat Document" r:id="rId3" imgW="3771866" imgH="2743200" progId="AcroExch.Document.11">
                  <p:embed/>
                </p:oleObj>
              </mc:Choice>
              <mc:Fallback>
                <p:oleObj name="Acrobat Document" r:id="rId3" imgW="3771866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918828"/>
                        <a:ext cx="6035675" cy="4389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0" y="3790610"/>
            <a:ext cx="3810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“Copy cat”- the more everyone drills, the more I drill!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76600" y="3505200"/>
            <a:ext cx="10668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79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Clustering reduces borewell yield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346704" cy="402336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Greater clustering reduces well discharge.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400" b="1" dirty="0" smtClean="0"/>
              <a:t>Example of wasteful competition for groundwater</a:t>
            </a:r>
            <a:r>
              <a:rPr lang="en-US" b="1" dirty="0" smtClean="0"/>
              <a:t>.</a:t>
            </a:r>
            <a:endParaRPr lang="en-US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61327" y="2286000"/>
            <a:ext cx="5100961" cy="3733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1314" y="5909376"/>
            <a:ext cx="4572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 defTabSz="914377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CBEBD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rgbClr val="2E2B21"/>
                </a:solidFill>
              </a:rPr>
              <a:t>B</a:t>
            </a:r>
            <a:r>
              <a:rPr lang="en-US" sz="2400" dirty="0" err="1" smtClean="0">
                <a:solidFill>
                  <a:srgbClr val="2E2B21"/>
                </a:solidFill>
              </a:rPr>
              <a:t>orewells</a:t>
            </a:r>
            <a:r>
              <a:rPr lang="en-US" sz="2400" dirty="0" smtClean="0">
                <a:solidFill>
                  <a:srgbClr val="2E2B21"/>
                </a:solidFill>
              </a:rPr>
              <a:t> </a:t>
            </a:r>
            <a:r>
              <a:rPr lang="en-US" sz="2400" dirty="0">
                <a:solidFill>
                  <a:srgbClr val="2E2B21"/>
                </a:solidFill>
              </a:rPr>
              <a:t>within 100 meter radius of 369 randomly chosen </a:t>
            </a:r>
            <a:r>
              <a:rPr lang="en-US" sz="2400" dirty="0" err="1">
                <a:solidFill>
                  <a:srgbClr val="2E2B21"/>
                </a:solidFill>
              </a:rPr>
              <a:t>borewells</a:t>
            </a:r>
            <a:r>
              <a:rPr lang="en-US" sz="2400" dirty="0">
                <a:solidFill>
                  <a:srgbClr val="2E2B21"/>
                </a:solidFill>
              </a:rPr>
              <a:t> in AP. </a:t>
            </a:r>
          </a:p>
        </p:txBody>
      </p:sp>
    </p:spTree>
    <p:extLst>
      <p:ext uri="{BB962C8B-B14F-4D97-AF65-F5344CB8AC3E}">
        <p14:creationId xmlns:p14="http://schemas.microsoft.com/office/powerpoint/2010/main" val="134321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Vicious cycle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600200"/>
            <a:ext cx="8147303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</a:t>
            </a:r>
            <a:r>
              <a:rPr lang="en-US" sz="2800" b="1" dirty="0" smtClean="0">
                <a:solidFill>
                  <a:srgbClr val="C00000"/>
                </a:solidFill>
              </a:rPr>
              <a:t>water table falls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→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pump longer and drill more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→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more well clustering</a:t>
            </a:r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→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lower discharge rates (yields) →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greater probability of failure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Consequences: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Energy cost;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farm losses;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depleting nation’s natural capital </a:t>
            </a:r>
          </a:p>
          <a:p>
            <a:r>
              <a:rPr lang="en-US" sz="2800" b="1" dirty="0" smtClean="0">
                <a:latin typeface="Calibri" panose="020F0502020204030204" pitchFamily="34" charset="0"/>
              </a:rPr>
              <a:t>                      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 </a:t>
            </a:r>
            <a:r>
              <a:rPr lang="en-US" sz="2800" b="1" dirty="0" smtClean="0">
                <a:latin typeface="Calibri" panose="020F0502020204030204" pitchFamily="34" charset="0"/>
              </a:rPr>
              <a:t>                       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Lose- lose-lose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67963"/>
            <a:ext cx="1523999" cy="15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vicious to virtuous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Need to tackle </a:t>
            </a:r>
            <a:r>
              <a:rPr lang="en-US" sz="2800" b="1" dirty="0"/>
              <a:t>incentives to over-drill and </a:t>
            </a:r>
            <a:r>
              <a:rPr lang="en-US" sz="2800" b="1" dirty="0" smtClean="0"/>
              <a:t>over-pump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No one-size fits all</a:t>
            </a:r>
            <a:r>
              <a:rPr lang="en-US" sz="2800" dirty="0" smtClean="0"/>
              <a:t>: Punjab aquifer different from AP aquifers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 smtClean="0"/>
              <a:t>No silver bullet</a:t>
            </a:r>
            <a:r>
              <a:rPr lang="en-US" sz="2800" dirty="0" smtClean="0"/>
              <a:t> either!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6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.GW statu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4968000" cy="6858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914400" y="1447800"/>
            <a:ext cx="2362200" cy="1219200"/>
          </a:xfrm>
          <a:prstGeom prst="wedgeEllipseCallout">
            <a:avLst>
              <a:gd name="adj1" fmla="val 51175"/>
              <a:gd name="adj2" fmla="val 7459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Depleting Water Table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181600" y="1371600"/>
            <a:ext cx="2362200" cy="1219200"/>
          </a:xfrm>
          <a:prstGeom prst="wedgeEllipseCallout">
            <a:avLst>
              <a:gd name="adj1" fmla="val -53716"/>
              <a:gd name="adj2" fmla="val 1334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Low water usage, energy, water quality interaction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81000" y="4191000"/>
            <a:ext cx="2362200" cy="1219200"/>
          </a:xfrm>
          <a:prstGeom prst="wedgeEllipseCallout">
            <a:avLst>
              <a:gd name="adj1" fmla="val 98209"/>
              <a:gd name="adj2" fmla="val -8104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Rising water table in surface irrigated areas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152400"/>
            <a:ext cx="7620000" cy="1143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Challenge is to implement site specific </a:t>
            </a:r>
          </a:p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interventions and policies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562600" y="4038600"/>
            <a:ext cx="2362200" cy="1219200"/>
          </a:xfrm>
          <a:prstGeom prst="wedgeEllipseCallout">
            <a:avLst>
              <a:gd name="adj1" fmla="val -132384"/>
              <a:gd name="adj2" fmla="val -12137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Inefficient Groundwater irrigation systems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ideas going forward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8096" y="1752600"/>
            <a:ext cx="7842503" cy="4876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b="1" dirty="0" smtClean="0"/>
              <a:t>Investments in recharge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Does not solve over-drilling problem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 smtClean="0"/>
              <a:t>Metering – </a:t>
            </a:r>
            <a:r>
              <a:rPr lang="en-US" sz="3200" dirty="0" smtClean="0"/>
              <a:t>can’t control what is not known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/>
              <a:t>Community groundwater management</a:t>
            </a:r>
            <a:r>
              <a:rPr lang="en-US" sz="2800" dirty="0" smtClean="0"/>
              <a:t> (piloted in AP)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Provides information on local aquifer to inform dry </a:t>
            </a:r>
            <a:r>
              <a:rPr lang="en-US" sz="2800" dirty="0"/>
              <a:t>season planting </a:t>
            </a:r>
            <a:r>
              <a:rPr lang="en-US" sz="2800" dirty="0" smtClean="0"/>
              <a:t>decisions. 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400" dirty="0" smtClean="0"/>
              <a:t>Needs to be rigorously evaluated and subjected to cost-benefit analysis.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endParaRPr lang="en-US" dirty="0" smtClean="0"/>
          </a:p>
          <a:p>
            <a:pPr marL="12801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7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Bolder Collective action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828800"/>
            <a:ext cx="7385304" cy="44805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Groundwater Users Associations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Meter each well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Allow community to determine allocation: a % of available GW (right/ claim) 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Total available supply for distribution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 smtClean="0"/>
              <a:t>Association ensures new </a:t>
            </a:r>
            <a:r>
              <a:rPr lang="en-US" sz="2800" dirty="0"/>
              <a:t>drilling within legal limit </a:t>
            </a:r>
            <a:r>
              <a:rPr lang="en-US" sz="2800" dirty="0" smtClean="0"/>
              <a:t>(say 300m </a:t>
            </a:r>
            <a:r>
              <a:rPr lang="en-US" sz="2800" dirty="0"/>
              <a:t>in AP</a:t>
            </a:r>
            <a:r>
              <a:rPr lang="en-US" sz="2800" dirty="0" smtClean="0"/>
              <a:t>)</a:t>
            </a:r>
          </a:p>
          <a:p>
            <a:pPr marL="642369" lvl="1" indent="-514350">
              <a:buFont typeface="+mj-lt"/>
              <a:buAutoNum type="arabicPeriod"/>
            </a:pPr>
            <a:r>
              <a:rPr lang="en-US" sz="2800" dirty="0"/>
              <a:t>Association monitors breaches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/>
              <a:t>Success </a:t>
            </a:r>
            <a:r>
              <a:rPr lang="en-US" sz="2800" dirty="0"/>
              <a:t>ultimately depends on legal </a:t>
            </a:r>
            <a:r>
              <a:rPr lang="en-US" sz="2800" dirty="0" smtClean="0"/>
              <a:t>enforcement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i="1" dirty="0" smtClean="0"/>
              <a:t>Not feasible </a:t>
            </a:r>
            <a:r>
              <a:rPr lang="en-US" sz="2800" i="1" dirty="0" smtClean="0"/>
              <a:t>everywhere!!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i="1" dirty="0" smtClean="0"/>
              <a:t>No one-size-fits-all</a:t>
            </a:r>
            <a:endParaRPr lang="en-US" sz="2400" i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09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 is the </a:t>
            </a:r>
            <a:r>
              <a:rPr lang="en-US" b="1" dirty="0" smtClean="0">
                <a:solidFill>
                  <a:srgbClr val="FF0000"/>
                </a:solidFill>
              </a:rPr>
              <a:t>world’s largest user</a:t>
            </a:r>
            <a:r>
              <a:rPr lang="en-US" dirty="0" smtClean="0"/>
              <a:t> of  groundwater for agriculture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0501"/>
            <a:ext cx="7464493" cy="3830699"/>
          </a:xfrm>
        </p:spPr>
      </p:pic>
      <p:sp>
        <p:nvSpPr>
          <p:cNvPr id="5" name="TextBox 4"/>
          <p:cNvSpPr txBox="1"/>
          <p:nvPr/>
        </p:nvSpPr>
        <p:spPr>
          <a:xfrm>
            <a:off x="2743200" y="5144869"/>
            <a:ext cx="304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Siebert et al. (2010)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421868"/>
            <a:ext cx="4124078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% of grid-cell equipped for GW irrigation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56802" y="2971800"/>
            <a:ext cx="681998" cy="1002583"/>
          </a:xfrm>
          <a:prstGeom prst="ellipse">
            <a:avLst/>
          </a:prstGeom>
          <a:noFill/>
          <a:ln w="317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1517" y="2990603"/>
            <a:ext cx="1987179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South Asia accounts for  48% of global GW use for irrigation</a:t>
            </a:r>
            <a:endParaRPr lang="en-US" sz="1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78" y="4081347"/>
            <a:ext cx="4540424" cy="28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options if measure usage: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448551" cy="46329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/>
              <a:t>Charging for </a:t>
            </a:r>
            <a:r>
              <a:rPr lang="en-US" sz="3200" b="1" dirty="0" smtClean="0"/>
              <a:t>water</a:t>
            </a:r>
            <a:endParaRPr lang="en-US" sz="3200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Block pricing </a:t>
            </a:r>
            <a:r>
              <a:rPr lang="en-US" sz="3200" dirty="0" smtClean="0"/>
              <a:t>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b="1" dirty="0" smtClean="0"/>
              <a:t>First X gallons is free</a:t>
            </a:r>
            <a:r>
              <a:rPr lang="en-US" sz="2800" dirty="0" smtClean="0"/>
              <a:t>, then charge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3200" b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 smtClean="0"/>
              <a:t>Recognize </a:t>
            </a:r>
            <a:r>
              <a:rPr lang="en-US" sz="3200" b="1" dirty="0" smtClean="0"/>
              <a:t>user resistance to pricing</a:t>
            </a:r>
            <a:endParaRPr lang="en-US" sz="3200" b="1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dirty="0" smtClean="0"/>
              <a:t>The </a:t>
            </a:r>
            <a:r>
              <a:rPr lang="en-US" sz="3200" dirty="0"/>
              <a:t>Brazilian solution: </a:t>
            </a:r>
            <a:endParaRPr lang="en-US" sz="3200" dirty="0" smtClean="0"/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3200" b="1" dirty="0" smtClean="0"/>
              <a:t>Subsidy (grant) </a:t>
            </a:r>
            <a:r>
              <a:rPr lang="en-US" sz="3200" b="1" dirty="0"/>
              <a:t>for using less than amount </a:t>
            </a:r>
            <a:r>
              <a:rPr lang="en-US" sz="3200" b="1" dirty="0" smtClean="0"/>
              <a:t>X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3200" dirty="0" smtClean="0"/>
              <a:t>Could be </a:t>
            </a:r>
            <a:r>
              <a:rPr lang="en-US" sz="3200" b="1" dirty="0" smtClean="0"/>
              <a:t>combined with “charge” for using more than X</a:t>
            </a:r>
          </a:p>
          <a:p>
            <a:pPr marL="128019" lvl="1" indent="0">
              <a:buNone/>
            </a:pPr>
            <a:endParaRPr lang="en-US" sz="3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524751" cy="4556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b="1" dirty="0"/>
              <a:t>P</a:t>
            </a:r>
            <a:r>
              <a:rPr lang="en-US" sz="2400" b="1" dirty="0" smtClean="0"/>
              <a:t>rice subsidies for groundwater-intensive crops</a:t>
            </a:r>
            <a:r>
              <a:rPr lang="en-US" sz="2400" dirty="0" smtClean="0"/>
              <a:t> (rice, sugarcane, wheat)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b="1" dirty="0" smtClean="0"/>
              <a:t>Meter electricity</a:t>
            </a:r>
            <a:r>
              <a:rPr lang="en-US" sz="2400" dirty="0" smtClean="0"/>
              <a:t> and charge per kwh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 This will ultimately be irrelevant if farmers convert to solar-powered </a:t>
            </a:r>
            <a:r>
              <a:rPr lang="en-US" sz="2400" dirty="0" err="1" smtClean="0"/>
              <a:t>pumpsets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Do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subsidize solar-powered </a:t>
            </a:r>
            <a:r>
              <a:rPr lang="en-US" sz="2400" dirty="0" err="1" smtClean="0"/>
              <a:t>pumpsets</a:t>
            </a:r>
            <a:r>
              <a:rPr lang="en-US" sz="2400" dirty="0" smtClean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 smtClean="0"/>
              <a:t>Water quality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Drip irrigation: May not be a panacea against depletion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Farmers will </a:t>
            </a:r>
            <a:r>
              <a:rPr lang="en-US" sz="2000" b="1" dirty="0" smtClean="0"/>
              <a:t>intensify production</a:t>
            </a:r>
            <a:r>
              <a:rPr lang="en-US" sz="2000" dirty="0" smtClean="0"/>
              <a:t> or </a:t>
            </a:r>
            <a:r>
              <a:rPr lang="en-US" sz="2000" b="1" dirty="0" smtClean="0"/>
              <a:t>sell water</a:t>
            </a:r>
            <a:r>
              <a:rPr lang="en-US" sz="2000" dirty="0" smtClean="0"/>
              <a:t> to neighbors without </a:t>
            </a:r>
            <a:r>
              <a:rPr lang="en-US" sz="2000" dirty="0" err="1" smtClean="0"/>
              <a:t>borewells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Net effect on groundwater pumping is uncertain</a:t>
            </a:r>
          </a:p>
          <a:p>
            <a:pPr marL="128019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5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722" y="176784"/>
            <a:ext cx="7633277" cy="149961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" y="1676400"/>
            <a:ext cx="83769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India’s borewell revolution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768350" y="2286000"/>
          <a:ext cx="7289800" cy="2416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1450"/>
                <a:gridCol w="1650413"/>
                <a:gridCol w="1282017"/>
                <a:gridCol w="1457960"/>
                <a:gridCol w="145796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of borewells (millions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By motive power of pump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Census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5434" marR="1543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Punjab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</a:t>
                      </a:r>
                    </a:p>
                  </a:txBody>
                  <a:tcPr marL="15434" marR="1543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</a:t>
                      </a:r>
                    </a:p>
                  </a:txBody>
                  <a:tcPr marL="15434" marR="1543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15434" marR="15434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15434" marR="15434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</a:t>
                      </a:r>
                    </a:p>
                  </a:txBody>
                  <a:tcPr marL="15434" marR="15434" marT="9525" marB="0" anchor="b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486400" y="323538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0" y="4024099"/>
            <a:ext cx="685800" cy="7446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936" y="4876800"/>
            <a:ext cx="579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E2B21"/>
                </a:solidFill>
              </a:rPr>
              <a:t>Switch from centrifugal to submersible pumps in Punjab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2E2B21"/>
                </a:solidFill>
              </a:rPr>
              <a:t>Switch from no borewell to submersible pump in AP</a:t>
            </a:r>
            <a:endParaRPr lang="en-US" dirty="0">
              <a:solidFill>
                <a:srgbClr val="2E2B2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91000" y="3218018"/>
            <a:ext cx="685800" cy="7793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486400" y="3429000"/>
            <a:ext cx="0" cy="337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0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costs and returns to drilling in </a:t>
            </a:r>
            <a:r>
              <a:rPr lang="en-US" dirty="0" err="1"/>
              <a:t>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752600"/>
            <a:ext cx="7537704" cy="455676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 smtClean="0"/>
              <a:t>Private returns (PV terms) when electricity is supplied free: </a:t>
            </a:r>
            <a:r>
              <a:rPr lang="en-US" sz="11200" dirty="0" err="1" smtClean="0">
                <a:solidFill>
                  <a:srgbClr val="C00000"/>
                </a:solidFill>
              </a:rPr>
              <a:t>Rs</a:t>
            </a:r>
            <a:r>
              <a:rPr lang="en-US" sz="11200" dirty="0" smtClean="0">
                <a:solidFill>
                  <a:srgbClr val="C00000"/>
                </a:solidFill>
              </a:rPr>
              <a:t> 34.1k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2E2B21"/>
                </a:solidFill>
              </a:rPr>
              <a:t>What if electricity to run pump is priced at cost rather than free?</a:t>
            </a:r>
          </a:p>
          <a:p>
            <a:pPr marL="173736" lvl="1" indent="0">
              <a:buClr>
                <a:srgbClr val="9CBEBD"/>
              </a:buClr>
              <a:buNone/>
            </a:pPr>
            <a:r>
              <a:rPr lang="en-US" sz="10800" dirty="0">
                <a:solidFill>
                  <a:srgbClr val="2E2B21"/>
                </a:solidFill>
              </a:rPr>
              <a:t> </a:t>
            </a:r>
            <a:r>
              <a:rPr lang="en-US" sz="6800" dirty="0" smtClean="0">
                <a:solidFill>
                  <a:srgbClr val="2E2B21"/>
                </a:solidFill>
              </a:rPr>
              <a:t>(Assume: Pump uses 4.7 kwh per hour, operates 900 hours per year, cost of electricity = 0.75 </a:t>
            </a:r>
            <a:r>
              <a:rPr lang="en-US" sz="6800" dirty="0" err="1" smtClean="0">
                <a:solidFill>
                  <a:srgbClr val="2E2B21"/>
                </a:solidFill>
              </a:rPr>
              <a:t>Rs</a:t>
            </a:r>
            <a:r>
              <a:rPr lang="en-US" sz="6800" dirty="0" smtClean="0">
                <a:solidFill>
                  <a:srgbClr val="2E2B21"/>
                </a:solidFill>
              </a:rPr>
              <a:t>./kwh</a:t>
            </a:r>
            <a:r>
              <a:rPr lang="en-US" sz="10800" dirty="0" smtClean="0">
                <a:solidFill>
                  <a:srgbClr val="2E2B21"/>
                </a:solidFill>
              </a:rPr>
              <a:t>)</a:t>
            </a:r>
            <a:endParaRPr lang="en-US" sz="10800" dirty="0">
              <a:solidFill>
                <a:srgbClr val="2E2B21"/>
              </a:solidFill>
            </a:endParaRP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 Capitalized power subsidy = 56.6k </a:t>
            </a:r>
            <a:r>
              <a:rPr lang="en-US" sz="11200" dirty="0" err="1">
                <a:solidFill>
                  <a:srgbClr val="2E2B21"/>
                </a:solidFill>
                <a:sym typeface="Wingdings" panose="05000000000000000000" pitchFamily="2" charset="2"/>
              </a:rPr>
              <a:t>Rs</a:t>
            </a: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.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 </a:t>
            </a:r>
            <a:r>
              <a:rPr lang="en-US" sz="11200" dirty="0">
                <a:solidFill>
                  <a:srgbClr val="C00000"/>
                </a:solidFill>
                <a:sym typeface="Wingdings" panose="05000000000000000000" pitchFamily="2" charset="2"/>
              </a:rPr>
              <a:t>Net private return = 34.1 – 56.6 = </a:t>
            </a:r>
            <a:r>
              <a:rPr lang="en-US" sz="112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Rs</a:t>
            </a:r>
            <a:r>
              <a:rPr lang="en-US" sz="112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-</a:t>
            </a:r>
            <a:r>
              <a:rPr lang="en-US" sz="1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22.5k </a:t>
            </a:r>
            <a:endParaRPr lang="en-US" sz="11200" dirty="0">
              <a:solidFill>
                <a:srgbClr val="2E2B21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 Conclusion:  </a:t>
            </a:r>
            <a:r>
              <a:rPr lang="en-US" sz="11200" dirty="0" smtClean="0">
                <a:solidFill>
                  <a:srgbClr val="2E2B21"/>
                </a:solidFill>
                <a:sym typeface="Wingdings" panose="05000000000000000000" pitchFamily="2" charset="2"/>
              </a:rPr>
              <a:t>Without </a:t>
            </a: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power subsidy, </a:t>
            </a:r>
            <a:r>
              <a:rPr lang="en-US" sz="11200" dirty="0" smtClean="0">
                <a:solidFill>
                  <a:srgbClr val="2E2B21"/>
                </a:solidFill>
                <a:sym typeface="Wingdings" panose="05000000000000000000" pitchFamily="2" charset="2"/>
              </a:rPr>
              <a:t>marginal </a:t>
            </a:r>
            <a:r>
              <a:rPr lang="en-US" sz="11200" dirty="0" err="1" smtClean="0">
                <a:solidFill>
                  <a:srgbClr val="2E2B21"/>
                </a:solidFill>
                <a:sym typeface="Wingdings" panose="05000000000000000000" pitchFamily="2" charset="2"/>
              </a:rPr>
              <a:t>borewell</a:t>
            </a:r>
            <a:r>
              <a:rPr lang="en-US" sz="11200" dirty="0" smtClean="0">
                <a:solidFill>
                  <a:srgbClr val="2E2B21"/>
                </a:solidFill>
                <a:sym typeface="Wingdings" panose="05000000000000000000" pitchFamily="2" charset="2"/>
              </a:rPr>
              <a:t> not </a:t>
            </a: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economically viable</a:t>
            </a:r>
          </a:p>
          <a:p>
            <a:pPr lvl="0">
              <a:buClr>
                <a:srgbClr val="9CBEBD"/>
              </a:buClr>
              <a:buFont typeface="Wingdings" panose="05000000000000000000" pitchFamily="2" charset="2"/>
              <a:buChar char="§"/>
            </a:pPr>
            <a:r>
              <a:rPr lang="en-US" sz="11200" dirty="0">
                <a:solidFill>
                  <a:srgbClr val="2E2B21"/>
                </a:solidFill>
                <a:sym typeface="Wingdings" panose="05000000000000000000" pitchFamily="2" charset="2"/>
              </a:rPr>
              <a:t> </a:t>
            </a:r>
            <a:r>
              <a:rPr lang="en-US" sz="11200" dirty="0" smtClean="0">
                <a:solidFill>
                  <a:srgbClr val="2E2B21"/>
                </a:solidFill>
                <a:sym typeface="Wingdings" panose="05000000000000000000" pitchFamily="2" charset="2"/>
              </a:rPr>
              <a:t> pump more and drill more</a:t>
            </a:r>
            <a:endParaRPr lang="en-US" sz="11200" b="1" dirty="0">
              <a:solidFill>
                <a:srgbClr val="2E2B21"/>
              </a:solidFill>
              <a:sym typeface="Wingdings" panose="05000000000000000000" pitchFamily="2" charset="2"/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97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521" y="533400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Energy costs and returns to drilling in </a:t>
            </a:r>
            <a:r>
              <a:rPr lang="en-US" dirty="0" err="1" smtClean="0"/>
              <a:t>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994904" cy="4800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Well ownership in two drought-prone districts of AP estimated from sample survey data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/>
              <a:t>Gross private return (in present value terms) </a:t>
            </a:r>
            <a:r>
              <a:rPr lang="en-US" sz="2400" dirty="0" err="1" smtClean="0"/>
              <a:t>Rs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79.8 thousand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i="1" dirty="0" smtClean="0"/>
              <a:t>Cost of a borewell when success is uncertain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</a:rPr>
              <a:t>Installation cost</a:t>
            </a:r>
            <a:r>
              <a:rPr lang="en-US" sz="2400" dirty="0" smtClean="0"/>
              <a:t> (drilling, casing, connection) = </a:t>
            </a:r>
            <a:r>
              <a:rPr lang="en-US" sz="2400" dirty="0" err="1" smtClean="0"/>
              <a:t>Rs</a:t>
            </a:r>
            <a:r>
              <a:rPr lang="en-US" sz="2400" dirty="0" smtClean="0"/>
              <a:t> 23k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Cost of failed attempt</a:t>
            </a:r>
            <a:r>
              <a:rPr lang="en-US" sz="2400" dirty="0" smtClean="0">
                <a:sym typeface="Wingdings" panose="05000000000000000000" pitchFamily="2" charset="2"/>
              </a:rPr>
              <a:t> (drilling) = Rs11.5k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Expected cost </a:t>
            </a:r>
            <a:r>
              <a:rPr lang="en-US" sz="2400" dirty="0" smtClean="0">
                <a:sym typeface="Wingdings" panose="05000000000000000000" pitchFamily="2" charset="2"/>
              </a:rPr>
              <a:t>(taking into account average probability of failure) = </a:t>
            </a:r>
            <a:r>
              <a:rPr lang="en-US" sz="2400" dirty="0" err="1" smtClean="0">
                <a:sym typeface="Wingdings" panose="05000000000000000000" pitchFamily="2" charset="2"/>
              </a:rPr>
              <a:t>Rs</a:t>
            </a:r>
            <a:r>
              <a:rPr lang="en-US" sz="2400" dirty="0" smtClean="0">
                <a:sym typeface="Wingdings" panose="05000000000000000000" pitchFamily="2" charset="2"/>
              </a:rPr>
              <a:t> 45.7k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ym typeface="Wingdings" panose="05000000000000000000" pitchFamily="2" charset="2"/>
              </a:rPr>
              <a:t>Net private return = 79.8 – 45.7 =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Rs</a:t>
            </a:r>
            <a:r>
              <a:rPr lang="en-US" sz="24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34.1k </a:t>
            </a:r>
            <a:endParaRPr lang="en-US" sz="2400" b="1" dirty="0" smtClean="0">
              <a:sym typeface="Wingdings" panose="05000000000000000000" pitchFamily="2" charset="2"/>
            </a:endParaRPr>
          </a:p>
          <a:p>
            <a:pPr marL="128019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34000" y="5334000"/>
            <a:ext cx="12954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electricity subsidy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800" dirty="0" smtClean="0"/>
              <a:t>What if electricity to run pump is priced at cost rather than free?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Assume: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Pump uses 4.7 kwh per hour of operation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Operates 900 hours per year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Cost of electricity = 0.75 Rs./kwh (off-peak ag. power tariff in W. Bengal)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 Capitalized power subsidy = 56.6k 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>
                <a:sym typeface="Wingdings" panose="05000000000000000000" pitchFamily="2" charset="2"/>
              </a:rPr>
              <a:t>Net private return </a:t>
            </a:r>
            <a:r>
              <a:rPr lang="en-US" dirty="0" smtClean="0">
                <a:sym typeface="Wingdings" panose="05000000000000000000" pitchFamily="2" charset="2"/>
              </a:rPr>
              <a:t>= 34.1 – 56.6 =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-22.5k Rs.!</a:t>
            </a: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Conclusion:  Without the heavy power subsidy, the marginal borewell would not be economically viable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sym typeface="Wingdings" panose="05000000000000000000" pitchFamily="2" charset="2"/>
              </a:rPr>
              <a:t>  </a:t>
            </a:r>
            <a:r>
              <a:rPr lang="en-US" b="1" dirty="0" smtClean="0">
                <a:sym typeface="Wingdings" panose="05000000000000000000" pitchFamily="2" charset="2"/>
              </a:rPr>
              <a:t>subsidy results in wells that would not otherwise have been drilled (and by farmers who can least afford to drill them).</a:t>
            </a:r>
          </a:p>
        </p:txBody>
      </p:sp>
    </p:spTree>
    <p:extLst>
      <p:ext uri="{BB962C8B-B14F-4D97-AF65-F5344CB8AC3E}">
        <p14:creationId xmlns:p14="http://schemas.microsoft.com/office/powerpoint/2010/main" val="29311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 Within </a:t>
            </a:r>
            <a:r>
              <a:rPr lang="en-US" dirty="0" err="1" smtClean="0"/>
              <a:t>india</a:t>
            </a:r>
            <a:r>
              <a:rPr lang="en-US" dirty="0" smtClean="0"/>
              <a:t>, contexts differ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b="1" dirty="0" smtClean="0"/>
              <a:t>Punjab</a:t>
            </a:r>
            <a:r>
              <a:rPr lang="en-US" sz="2400" dirty="0" smtClean="0"/>
              <a:t>: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Deep alluvial aquifer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Andhra Pradesh/Telangana </a:t>
            </a:r>
            <a:r>
              <a:rPr lang="en-US" sz="2400" dirty="0" smtClean="0"/>
              <a:t>: 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Shallow hard-rock aquifer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622561"/>
            <a:ext cx="3962400" cy="535023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062352" y="2595870"/>
            <a:ext cx="304801" cy="375929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324600" y="4419600"/>
            <a:ext cx="685799" cy="762000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6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E3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1932432"/>
          </a:xfrm>
        </p:spPr>
        <p:txBody>
          <a:bodyPr/>
          <a:lstStyle/>
          <a:p>
            <a:r>
              <a:rPr lang="en-US" dirty="0" smtClean="0"/>
              <a:t>Transformational impact: agricultural intensification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193083"/>
              </p:ext>
            </p:extLst>
          </p:nvPr>
        </p:nvGraphicFramePr>
        <p:xfrm>
          <a:off x="533400" y="1577059"/>
          <a:ext cx="8153400" cy="5265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2" name="Acrobat Document" r:id="rId3" imgW="3771866" imgH="2743200" progId="AcroExch.Document.11">
                  <p:embed/>
                </p:oleObj>
              </mc:Choice>
              <mc:Fallback>
                <p:oleObj name="Acrobat Document" r:id="rId3" imgW="3771866" imgH="2743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577059"/>
                        <a:ext cx="8153400" cy="5265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0" y="1905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GW Share in irrigation </a:t>
            </a:r>
            <a:r>
              <a:rPr lang="en-US" dirty="0"/>
              <a:t>i</a:t>
            </a:r>
            <a:r>
              <a:rPr lang="en-US" dirty="0" smtClean="0"/>
              <a:t>ncreasing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00194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Allows for more cropping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10206"/>
            <a:ext cx="7994904" cy="1499616"/>
          </a:xfrm>
        </p:spPr>
        <p:txBody>
          <a:bodyPr/>
          <a:lstStyle/>
          <a:p>
            <a:r>
              <a:rPr lang="en-US" dirty="0" smtClean="0"/>
              <a:t>end of the </a:t>
            </a:r>
            <a:r>
              <a:rPr lang="en-US" dirty="0" err="1" smtClean="0"/>
              <a:t>dugwell</a:t>
            </a:r>
            <a:r>
              <a:rPr lang="en-US" dirty="0" smtClean="0"/>
              <a:t> era………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657600" cy="455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Based on 62 villages in </a:t>
            </a:r>
            <a:r>
              <a:rPr lang="en-US" sz="2400" dirty="0"/>
              <a:t>2007</a:t>
            </a:r>
            <a:r>
              <a:rPr lang="en-US" sz="2400" dirty="0" smtClean="0"/>
              <a:t> AP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3434" y="3000213"/>
            <a:ext cx="4082165" cy="38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8059" y="6349718"/>
            <a:ext cx="436298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E2B21"/>
                </a:solidFill>
              </a:rPr>
              <a:t>About a million alone in AP.</a:t>
            </a:r>
            <a:endParaRPr lang="en-US" dirty="0">
              <a:solidFill>
                <a:srgbClr val="2E2B21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730148"/>
              </p:ext>
            </p:extLst>
          </p:nvPr>
        </p:nvGraphicFramePr>
        <p:xfrm>
          <a:off x="68705" y="3071670"/>
          <a:ext cx="4510035" cy="2948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857"/>
                <a:gridCol w="956696"/>
                <a:gridCol w="949482"/>
              </a:tblGrid>
              <a:tr h="95261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Mean number of (millions)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2012</a:t>
                      </a:r>
                      <a:endParaRPr lang="en-US" sz="2400" dirty="0"/>
                    </a:p>
                  </a:txBody>
                  <a:tcPr/>
                </a:tc>
              </a:tr>
              <a:tr h="989467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Functioning </a:t>
                      </a:r>
                      <a:r>
                        <a:rPr lang="en-US" sz="2400" b="1" dirty="0" err="1" smtClean="0">
                          <a:solidFill>
                            <a:srgbClr val="C00000"/>
                          </a:solidFill>
                        </a:rPr>
                        <a:t>dugwells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16.1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4.2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0604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</a:rPr>
                        <a:t>Non-functioning 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</a:rPr>
                        <a:t>dugwells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9.9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20.9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india_drought_we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3434" y="1500597"/>
            <a:ext cx="4103922" cy="27970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5746" y="3816597"/>
            <a:ext cx="4379297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E2B21"/>
                </a:solidFill>
              </a:rPr>
              <a:t>In the mid 2000’s, there were more than 9 ml. open </a:t>
            </a:r>
            <a:r>
              <a:rPr lang="en-US" dirty="0" err="1" smtClean="0">
                <a:solidFill>
                  <a:srgbClr val="2E2B21"/>
                </a:solidFill>
              </a:rPr>
              <a:t>dugwells</a:t>
            </a:r>
            <a:r>
              <a:rPr lang="en-US" dirty="0" smtClean="0">
                <a:solidFill>
                  <a:srgbClr val="2E2B21"/>
                </a:solidFill>
              </a:rPr>
              <a:t> with mechanized pumps.</a:t>
            </a:r>
            <a:endParaRPr lang="en-US" dirty="0">
              <a:solidFill>
                <a:srgbClr val="2E2B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385304" cy="1499616"/>
          </a:xfrm>
        </p:spPr>
        <p:txBody>
          <a:bodyPr/>
          <a:lstStyle/>
          <a:p>
            <a:r>
              <a:rPr lang="en-US" dirty="0" smtClean="0"/>
              <a:t>Declining water table &amp; poverty in 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34256" y="2084832"/>
            <a:ext cx="5077363" cy="4609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665" y="6324600"/>
            <a:ext cx="660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Sekhri</a:t>
            </a:r>
            <a:r>
              <a:rPr lang="en-US" dirty="0" smtClean="0"/>
              <a:t> (2014)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45111" y="4953000"/>
            <a:ext cx="685800" cy="762000"/>
          </a:xfrm>
          <a:prstGeom prst="ellipse">
            <a:avLst/>
          </a:prstGeom>
          <a:noFill/>
          <a:ln w="254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48400" y="4117905"/>
            <a:ext cx="304800" cy="45409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51369" y="2589752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Village poverty rate </a:t>
            </a:r>
            <a:r>
              <a:rPr lang="en-US" b="1" i="1" dirty="0" smtClean="0">
                <a:solidFill>
                  <a:srgbClr val="C00000"/>
                </a:solidFill>
              </a:rPr>
              <a:t>rises</a:t>
            </a:r>
            <a:r>
              <a:rPr lang="en-US" b="1" dirty="0" smtClean="0">
                <a:solidFill>
                  <a:srgbClr val="C00000"/>
                </a:solidFill>
              </a:rPr>
              <a:t> by 11 % just above 8 meter WT threshold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At 8m depth a submersible pump is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So at 8m access to GW more costly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Poverty headcount jumps at the 8m 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8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677" y="319147"/>
            <a:ext cx="7290054" cy="1499616"/>
          </a:xfrm>
        </p:spPr>
        <p:txBody>
          <a:bodyPr/>
          <a:lstStyle/>
          <a:p>
            <a:pPr algn="ctr"/>
            <a:r>
              <a:rPr lang="en-US" dirty="0" smtClean="0"/>
              <a:t>Why problems?  Economics </a:t>
            </a:r>
            <a:r>
              <a:rPr lang="en-US" dirty="0" smtClean="0"/>
              <a:t>of the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27" y="1854989"/>
            <a:ext cx="7613904" cy="45567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/>
              <a:t>Shared (common pool) </a:t>
            </a:r>
            <a:r>
              <a:rPr lang="en-US" sz="3200" dirty="0" smtClean="0"/>
              <a:t>+ </a:t>
            </a:r>
            <a:r>
              <a:rPr lang="en-US" sz="3200" b="1" dirty="0" smtClean="0"/>
              <a:t>renewable resource</a:t>
            </a:r>
            <a:r>
              <a:rPr lang="en-US" sz="3200" dirty="0" smtClean="0"/>
              <a:t> (sustainable)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Pump too much from each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Too many wells drilled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70C0"/>
                </a:solidFill>
              </a:rPr>
              <a:t>(But sometimes </a:t>
            </a:r>
            <a:r>
              <a:rPr lang="en-US" sz="3200" dirty="0" smtClean="0">
                <a:solidFill>
                  <a:srgbClr val="0070C0"/>
                </a:solidFill>
              </a:rPr>
              <a:t>“optimal” </a:t>
            </a:r>
            <a:r>
              <a:rPr lang="en-US" sz="3200" dirty="0" smtClean="0">
                <a:solidFill>
                  <a:srgbClr val="0070C0"/>
                </a:solidFill>
              </a:rPr>
              <a:t>to “</a:t>
            </a:r>
            <a:r>
              <a:rPr lang="en-US" sz="3200" dirty="0" err="1" smtClean="0">
                <a:solidFill>
                  <a:srgbClr val="0070C0"/>
                </a:solidFill>
              </a:rPr>
              <a:t>overpump</a:t>
            </a:r>
            <a:r>
              <a:rPr lang="en-US" sz="3200" dirty="0" smtClean="0">
                <a:solidFill>
                  <a:srgbClr val="0070C0"/>
                </a:solidFill>
              </a:rPr>
              <a:t>” (mine)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0C0"/>
                </a:solidFill>
              </a:rPr>
              <a:t>When future rewards from use lower than present payoffs)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876" y="5244191"/>
            <a:ext cx="2098534" cy="1452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948" y="5922229"/>
            <a:ext cx="2219136" cy="77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575048" y="6249916"/>
            <a:ext cx="1005927" cy="11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the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Message 2. Information problems:</a:t>
            </a:r>
          </a:p>
          <a:p>
            <a:r>
              <a:rPr lang="en-US" sz="2800" b="1" dirty="0"/>
              <a:t>W</a:t>
            </a:r>
            <a:r>
              <a:rPr lang="en-US" sz="2800" b="1" dirty="0" smtClean="0"/>
              <a:t>hat is not known, cannot be managed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→ need to measure aquifer level and well (household) level</a:t>
            </a:r>
          </a:p>
          <a:p>
            <a:r>
              <a:rPr lang="en-US" sz="2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Message 3.  Water quality – degrade the asset irreversibly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775" y="-181"/>
            <a:ext cx="3048241" cy="228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Free energy – evidence from AP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u="sng" dirty="0" smtClean="0"/>
              <a:t>Average return</a:t>
            </a:r>
            <a:r>
              <a:rPr lang="en-US" sz="3200" dirty="0" smtClean="0"/>
              <a:t> (present value) to well = </a:t>
            </a:r>
            <a:r>
              <a:rPr lang="en-US" sz="3200" dirty="0" err="1" smtClean="0"/>
              <a:t>Rs</a:t>
            </a:r>
            <a:r>
              <a:rPr lang="en-US" sz="3200" dirty="0" smtClean="0"/>
              <a:t> 31.4k</a:t>
            </a:r>
          </a:p>
          <a:p>
            <a:r>
              <a:rPr lang="en-US" sz="3200" dirty="0" smtClean="0"/>
              <a:t>“Free” </a:t>
            </a:r>
            <a:r>
              <a:rPr lang="en-US" sz="3200" b="1" u="sng" dirty="0" smtClean="0"/>
              <a:t>energy value</a:t>
            </a:r>
            <a:r>
              <a:rPr lang="en-US" sz="3200" dirty="0" smtClean="0"/>
              <a:t> (cost in present value) = </a:t>
            </a:r>
            <a:r>
              <a:rPr lang="en-US" sz="3200" dirty="0" err="1" smtClean="0"/>
              <a:t>Rs</a:t>
            </a:r>
            <a:r>
              <a:rPr lang="en-US" sz="3200" dirty="0" smtClean="0"/>
              <a:t> 56.6k</a:t>
            </a:r>
          </a:p>
          <a:p>
            <a:r>
              <a:rPr lang="en-US" sz="3200" b="1" dirty="0" smtClean="0"/>
              <a:t>Loss = 31.4 – 56.6 = - </a:t>
            </a:r>
            <a:r>
              <a:rPr lang="en-US" sz="3200" b="1" dirty="0" err="1" smtClean="0"/>
              <a:t>Rs</a:t>
            </a:r>
            <a:r>
              <a:rPr lang="en-US" sz="3200" b="1" dirty="0" smtClean="0"/>
              <a:t> 22.5k</a:t>
            </a:r>
          </a:p>
          <a:p>
            <a:r>
              <a:rPr lang="en-US" sz="3200" dirty="0" smtClean="0">
                <a:solidFill>
                  <a:srgbClr val="C00000"/>
                </a:solidFill>
              </a:rPr>
              <a:t>Conclusion: without </a:t>
            </a:r>
            <a:r>
              <a:rPr lang="en-US" sz="3200" dirty="0" smtClean="0">
                <a:solidFill>
                  <a:srgbClr val="C00000"/>
                </a:solidFill>
              </a:rPr>
              <a:t>subsidy marginal well is NOT PROFITABLE</a:t>
            </a:r>
          </a:p>
          <a:p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have fewer </a:t>
            </a:r>
            <a:r>
              <a:rPr lang="en-US" sz="3200" dirty="0" smtClean="0">
                <a:solidFill>
                  <a:srgbClr val="C00000"/>
                </a:solidFill>
              </a:rPr>
              <a:t>wells and less pumping from each well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6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16879</TotalTime>
  <Words>1235</Words>
  <Application>Microsoft Office PowerPoint</Application>
  <PresentationFormat>On-screen Show (4:3)</PresentationFormat>
  <Paragraphs>200</Paragraphs>
  <Slides>27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Tw Cen MT</vt:lpstr>
      <vt:lpstr>Tw Cen MT Condensed</vt:lpstr>
      <vt:lpstr>Wingdings</vt:lpstr>
      <vt:lpstr>Wingdings 3</vt:lpstr>
      <vt:lpstr>Integral</vt:lpstr>
      <vt:lpstr>Office Theme</vt:lpstr>
      <vt:lpstr>Acrobat Document</vt:lpstr>
      <vt:lpstr> hidden treasure: Groundwater in india </vt:lpstr>
      <vt:lpstr>India is the world’s largest user of  groundwater for agriculture</vt:lpstr>
      <vt:lpstr>But, Within india, contexts differ</vt:lpstr>
      <vt:lpstr>Transformational impact: agricultural intensification</vt:lpstr>
      <vt:lpstr>end of the dugwell era………</vt:lpstr>
      <vt:lpstr>Declining water table &amp; poverty in UP</vt:lpstr>
      <vt:lpstr>Why problems?  Economics of the well</vt:lpstr>
      <vt:lpstr>Economics of the well</vt:lpstr>
      <vt:lpstr>Implications of Free energy – evidence from AP survey</vt:lpstr>
      <vt:lpstr>Too much drilling →Well clustering → cone of depression </vt:lpstr>
      <vt:lpstr>Drilling deeper</vt:lpstr>
      <vt:lpstr>And Older wells failing</vt:lpstr>
      <vt:lpstr>Copy cat effects:  Borewell Clustering</vt:lpstr>
      <vt:lpstr>Clustering reduces borewell yield</vt:lpstr>
      <vt:lpstr>Vicious cycle </vt:lpstr>
      <vt:lpstr>From vicious to virtuous cycle</vt:lpstr>
      <vt:lpstr>PowerPoint Presentation</vt:lpstr>
      <vt:lpstr>Some ideas going forward </vt:lpstr>
      <vt:lpstr>Bolder Collective action solutions</vt:lpstr>
      <vt:lpstr>Other options if measure usage:</vt:lpstr>
      <vt:lpstr>General Policies</vt:lpstr>
      <vt:lpstr> thank you! </vt:lpstr>
      <vt:lpstr>annex</vt:lpstr>
      <vt:lpstr>India’s borewell revolution</vt:lpstr>
      <vt:lpstr>Energy costs and returns to drilling in ap</vt:lpstr>
      <vt:lpstr>Energy costs and returns to drilling in ap</vt:lpstr>
      <vt:lpstr>Cost of electricity subsidy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Communities: Access, Usage and Institutions</dc:title>
  <dc:creator>hjacoby</dc:creator>
  <cp:lastModifiedBy>Richard Damania</cp:lastModifiedBy>
  <cp:revision>851</cp:revision>
  <dcterms:created xsi:type="dcterms:W3CDTF">2009-12-09T15:19:51Z</dcterms:created>
  <dcterms:modified xsi:type="dcterms:W3CDTF">2015-09-24T03:31:27Z</dcterms:modified>
</cp:coreProperties>
</file>